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Slab"/>
      <p:regular r:id="rId17"/>
    </p:embeddedFont>
    <p:embeddedFont>
      <p:font typeface="Roboto Slab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slideLayout" Target="../slideLayouts/slideLayout11.xml"/><Relationship Id="rId8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5045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Healthcare Accessibility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58734"/>
            <a:ext cx="41950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Delhi National Capital Territory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85322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Evidence-based assessment of healthcare infrastructure coverage and underserved populations across Delhi NCT using GIS spatial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07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Findings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133951" y="2738318"/>
            <a:ext cx="1270265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Delhi's healthcare infrastructure demonstrates strong spatial coverage (97.83%), exceeding international urban access benchmarks. Priority interventions in Mehrauli and Kanjhawala tehsils could serve 356,270 underserved residents, improving coverage to &gt;99%.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483168"/>
            <a:ext cx="30480" cy="1599009"/>
          </a:xfrm>
          <a:prstGeom prst="rect">
            <a:avLst/>
          </a:prstGeom>
          <a:solidFill>
            <a:srgbClr val="66A8EE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4337328"/>
            <a:ext cx="453628" cy="45362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5074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Strong Foundation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5564862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Current coverage exceeds WHO recommendations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5893" y="4337328"/>
            <a:ext cx="453628" cy="45362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35893" y="5074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Targeted Gaps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5564862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422,440 residents in 4 peripheral zones identified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7995" y="4337328"/>
            <a:ext cx="453628" cy="45362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677995" y="5074444"/>
            <a:ext cx="34457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Evidence-Based Planning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9677995" y="5564862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GIS analysis enables strategic resource allocation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793790" y="654581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Analysis conducted: November 2025 | Analyst: Tanish | Project: Urban Infrastructure Accessibility Assessment - Delhi NCT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6837" y="503158"/>
            <a:ext cx="4575096" cy="571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Study Overview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126837" y="1349454"/>
            <a:ext cx="7863126" cy="1456968"/>
          </a:xfrm>
          <a:prstGeom prst="roundRect">
            <a:avLst>
              <a:gd name="adj" fmla="val 1884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6309836" y="1532453"/>
            <a:ext cx="2287548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Study Area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309836" y="1928098"/>
            <a:ext cx="7497128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Delhi NCT, India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309836" y="2330648"/>
            <a:ext cx="7497128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1,484 km² area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6126837" y="2989421"/>
            <a:ext cx="7863126" cy="1456968"/>
          </a:xfrm>
          <a:prstGeom prst="roundRect">
            <a:avLst>
              <a:gd name="adj" fmla="val 1884"/>
            </a:avLst>
          </a:prstGeom>
          <a:solidFill>
            <a:srgbClr val="3F4652"/>
          </a:solidFill>
          <a:ln/>
        </p:spPr>
      </p:sp>
      <p:sp>
        <p:nvSpPr>
          <p:cNvPr id="9" name="Text 6"/>
          <p:cNvSpPr/>
          <p:nvPr/>
        </p:nvSpPr>
        <p:spPr>
          <a:xfrm>
            <a:off x="6309836" y="3172420"/>
            <a:ext cx="2287548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Population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6309836" y="3568065"/>
            <a:ext cx="7497128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19,435,508 residents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6309836" y="3970615"/>
            <a:ext cx="7497128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WorldPop 2020 estimate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6126837" y="4629388"/>
            <a:ext cx="7863126" cy="1456968"/>
          </a:xfrm>
          <a:prstGeom prst="roundRect">
            <a:avLst>
              <a:gd name="adj" fmla="val 1884"/>
            </a:avLst>
          </a:prstGeom>
          <a:solidFill>
            <a:srgbClr val="3F4652"/>
          </a:solidFill>
          <a:ln/>
        </p:spPr>
      </p:sp>
      <p:sp>
        <p:nvSpPr>
          <p:cNvPr id="13" name="Text 10"/>
          <p:cNvSpPr/>
          <p:nvPr/>
        </p:nvSpPr>
        <p:spPr>
          <a:xfrm>
            <a:off x="6309836" y="4812387"/>
            <a:ext cx="2287548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Healthcare Facilities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6309836" y="5208032"/>
            <a:ext cx="7497128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495 hospitals analyzed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6309836" y="5610582"/>
            <a:ext cx="7497128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OpenStreetMap data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6126837" y="6269355"/>
            <a:ext cx="7863126" cy="1456968"/>
          </a:xfrm>
          <a:prstGeom prst="roundRect">
            <a:avLst>
              <a:gd name="adj" fmla="val 1884"/>
            </a:avLst>
          </a:prstGeom>
          <a:solidFill>
            <a:srgbClr val="3F4652"/>
          </a:solidFill>
          <a:ln/>
        </p:spPr>
      </p:sp>
      <p:sp>
        <p:nvSpPr>
          <p:cNvPr id="17" name="Text 14"/>
          <p:cNvSpPr/>
          <p:nvPr/>
        </p:nvSpPr>
        <p:spPr>
          <a:xfrm>
            <a:off x="6309836" y="6452354"/>
            <a:ext cx="2287548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Analysis Method</a:t>
            </a:r>
            <a:endParaRPr lang="en-US" sz="1800" dirty="0"/>
          </a:p>
        </p:txBody>
      </p:sp>
      <p:sp>
        <p:nvSpPr>
          <p:cNvPr id="18" name="Text 15"/>
          <p:cNvSpPr/>
          <p:nvPr/>
        </p:nvSpPr>
        <p:spPr>
          <a:xfrm>
            <a:off x="6309836" y="6847999"/>
            <a:ext cx="7497128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5km Euclidean buffer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6309836" y="7250549"/>
            <a:ext cx="7497128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GIS spatial assessment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94698"/>
            <a:ext cx="70280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Sources &amp; Processing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6704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Datasets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25159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Administrative boundaries from GADM v4.1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05669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Hospital locations via OpenStreetMap (QuickOSM)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86179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Population density from WorldPop (1km resolution)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66689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Road network from OpenStreetMap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26704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Processing Steps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42721" y="3251597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Reprojected to UTM Zone 43N for accurate distance calculations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441960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Clipped datasets to Delhi boundary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522470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Removed 5 hospitals outside official boundary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602980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Resampled population raster using bilinear interpolation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3142"/>
            <a:ext cx="60119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Analysis Methodology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40593"/>
            <a:ext cx="6407944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014901"/>
            <a:ext cx="28940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Service Area Creation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505319"/>
            <a:ext cx="64079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Created 5km buffers around each hospital location and dissolved overlapping areas to create continuous coverage zones.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428548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548" y="2863215"/>
            <a:ext cx="6408063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28548" y="3014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Gap Identification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428548" y="3505319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Used difference geoprocessing to identify areas beyond 5km from any hospital, resulting in 4 underserved zones.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323165"/>
            <a:ext cx="6407944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93790" y="5520214"/>
            <a:ext cx="34410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Population Quantification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93790" y="601063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Clipped population raster to underserved areas and calculated zonal statistics to determine affected populations.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04</a:t>
            </a:r>
            <a:endParaRPr lang="en-US" sz="17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548" y="5323165"/>
            <a:ext cx="6408063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428548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Priority Assessment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428548" y="6010632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Ranked zones by population density as a proxy for urgency, identifying high-priority intervention areas.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536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049" y="3359468"/>
            <a:ext cx="6409611" cy="688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Overall Coverage Results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771049" y="4488418"/>
            <a:ext cx="4179213" cy="726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700"/>
              </a:lnSpc>
              <a:buNone/>
            </a:pPr>
            <a:r>
              <a:rPr lang="en-US" sz="57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97.83%</a:t>
            </a:r>
            <a:endParaRPr lang="en-US" sz="5700" dirty="0"/>
          </a:p>
        </p:txBody>
      </p:sp>
      <p:sp>
        <p:nvSpPr>
          <p:cNvPr id="5" name="Text 2"/>
          <p:cNvSpPr/>
          <p:nvPr/>
        </p:nvSpPr>
        <p:spPr>
          <a:xfrm>
            <a:off x="1483757" y="5490567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Population Coverage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71049" y="5966936"/>
            <a:ext cx="4179213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19,013,068 residents within 5km of a hospital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5225534" y="4488418"/>
            <a:ext cx="4179213" cy="726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700"/>
              </a:lnSpc>
              <a:buNone/>
            </a:pPr>
            <a:r>
              <a:rPr lang="en-US" sz="57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422K</a:t>
            </a:r>
            <a:endParaRPr lang="en-US" sz="5700" dirty="0"/>
          </a:p>
        </p:txBody>
      </p:sp>
      <p:sp>
        <p:nvSpPr>
          <p:cNvPr id="8" name="Text 5"/>
          <p:cNvSpPr/>
          <p:nvPr/>
        </p:nvSpPr>
        <p:spPr>
          <a:xfrm>
            <a:off x="5741313" y="5490567"/>
            <a:ext cx="3147655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Underserved Population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5225534" y="5966936"/>
            <a:ext cx="4179213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422,440 people beyond 5km access (2.17%)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9680019" y="4488418"/>
            <a:ext cx="4179332" cy="726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700"/>
              </a:lnSpc>
              <a:buNone/>
            </a:pPr>
            <a:r>
              <a:rPr lang="en-US" sz="57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495</a:t>
            </a:r>
            <a:endParaRPr lang="en-US" sz="5700" dirty="0"/>
          </a:p>
        </p:txBody>
      </p:sp>
      <p:sp>
        <p:nvSpPr>
          <p:cNvPr id="11" name="Text 8"/>
          <p:cNvSpPr/>
          <p:nvPr/>
        </p:nvSpPr>
        <p:spPr>
          <a:xfrm>
            <a:off x="10392847" y="5490567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Healthcare Facilities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9680019" y="5966936"/>
            <a:ext cx="4179332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Approximately 1 hospital per 39,000 residents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71049" y="6919555"/>
            <a:ext cx="13088303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Delhi's healthcare infrastructure exceeds WHO urban access recommendations of 80%, demonstrating strong spatial coverage across the territory.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213" y="441722"/>
            <a:ext cx="4016097" cy="50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Identified Gap Zones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62213" y="1264920"/>
            <a:ext cx="1350597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Four underserved areas identified in peripheral districts, ranked by population density and priority level.</a:t>
            </a:r>
            <a:endParaRPr lang="en-US" sz="12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213" y="1702475"/>
            <a:ext cx="13505974" cy="756332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284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Priority Zone Details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35254"/>
            <a:ext cx="6407944" cy="2547342"/>
          </a:xfrm>
          <a:prstGeom prst="roundRect">
            <a:avLst>
              <a:gd name="adj" fmla="val 1336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24270" y="2065734"/>
            <a:ext cx="6346984" cy="680442"/>
          </a:xfrm>
          <a:prstGeom prst="rect">
            <a:avLst/>
          </a:prstGeom>
          <a:solidFill>
            <a:srgbClr val="3F4652"/>
          </a:solidFill>
          <a:ln/>
        </p:spPr>
      </p:sp>
      <p:sp>
        <p:nvSpPr>
          <p:cNvPr id="5" name="Text 3"/>
          <p:cNvSpPr/>
          <p:nvPr/>
        </p:nvSpPr>
        <p:spPr>
          <a:xfrm>
            <a:off x="3827621" y="219325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051084" y="2972991"/>
            <a:ext cx="39277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Mehrauli Tehsil (South Delhi)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51084" y="3463409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Population: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201,339 |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Area: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52.2 km²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51084" y="3962400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Density: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3,857 per km² |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Priority: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2035254"/>
            <a:ext cx="6408063" cy="2547342"/>
          </a:xfrm>
          <a:prstGeom prst="roundRect">
            <a:avLst>
              <a:gd name="adj" fmla="val 1336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459027" y="2065734"/>
            <a:ext cx="6347103" cy="680442"/>
          </a:xfrm>
          <a:prstGeom prst="rect">
            <a:avLst/>
          </a:prstGeom>
          <a:solidFill>
            <a:srgbClr val="3F4652"/>
          </a:solidFill>
          <a:ln/>
        </p:spPr>
      </p:sp>
      <p:sp>
        <p:nvSpPr>
          <p:cNvPr id="11" name="Text 9"/>
          <p:cNvSpPr/>
          <p:nvPr/>
        </p:nvSpPr>
        <p:spPr>
          <a:xfrm>
            <a:off x="10462498" y="219325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7685842" y="2972991"/>
            <a:ext cx="43361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Kanjhawala Tehsil (North-West)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685842" y="3463409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Population: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154,931 |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Area: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50.2 km²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685842" y="3962400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Density: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3,084 per km² |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Priority: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4809411"/>
            <a:ext cx="6407944" cy="2547342"/>
          </a:xfrm>
          <a:prstGeom prst="roundRect">
            <a:avLst>
              <a:gd name="adj" fmla="val 1336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824270" y="4839891"/>
            <a:ext cx="6346984" cy="680442"/>
          </a:xfrm>
          <a:prstGeom prst="rect">
            <a:avLst/>
          </a:prstGeom>
          <a:solidFill>
            <a:srgbClr val="3F4652"/>
          </a:solidFill>
          <a:ln/>
        </p:spPr>
      </p:sp>
      <p:sp>
        <p:nvSpPr>
          <p:cNvPr id="17" name="Text 15"/>
          <p:cNvSpPr/>
          <p:nvPr/>
        </p:nvSpPr>
        <p:spPr>
          <a:xfrm>
            <a:off x="3827621" y="496740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6"/>
          <p:cNvSpPr/>
          <p:nvPr/>
        </p:nvSpPr>
        <p:spPr>
          <a:xfrm>
            <a:off x="1051084" y="5747147"/>
            <a:ext cx="47945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Najafgarh Subdivision (South-West)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1051084" y="6237565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Population: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64,966 |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Area: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40.9 km²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1051084" y="6736556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Density: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1,589 per km² |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Priority: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MEDIUM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428548" y="4809411"/>
            <a:ext cx="6408063" cy="2547342"/>
          </a:xfrm>
          <a:prstGeom prst="roundRect">
            <a:avLst>
              <a:gd name="adj" fmla="val 1336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7459027" y="4839891"/>
            <a:ext cx="6347103" cy="680442"/>
          </a:xfrm>
          <a:prstGeom prst="rect">
            <a:avLst/>
          </a:prstGeom>
          <a:solidFill>
            <a:srgbClr val="3F4652"/>
          </a:solidFill>
          <a:ln/>
        </p:spPr>
      </p:sp>
      <p:sp>
        <p:nvSpPr>
          <p:cNvPr id="23" name="Text 21"/>
          <p:cNvSpPr/>
          <p:nvPr/>
        </p:nvSpPr>
        <p:spPr>
          <a:xfrm>
            <a:off x="10462498" y="496740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650" dirty="0"/>
          </a:p>
        </p:txBody>
      </p:sp>
      <p:sp>
        <p:nvSpPr>
          <p:cNvPr id="24" name="Text 22"/>
          <p:cNvSpPr/>
          <p:nvPr/>
        </p:nvSpPr>
        <p:spPr>
          <a:xfrm>
            <a:off x="7685842" y="5747147"/>
            <a:ext cx="35449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Alipur Subdivision (North)</a:t>
            </a:r>
            <a:endParaRPr lang="en-US" sz="2200" dirty="0"/>
          </a:p>
        </p:txBody>
      </p:sp>
      <p:sp>
        <p:nvSpPr>
          <p:cNvPr id="25" name="Text 23"/>
          <p:cNvSpPr/>
          <p:nvPr/>
        </p:nvSpPr>
        <p:spPr>
          <a:xfrm>
            <a:off x="7685842" y="6237565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Population: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1,204 |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Area: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2.3 km²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7685842" y="6736556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Density: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523 per km² |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Priority: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LOW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530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2610803"/>
            <a:ext cx="30480" cy="4765596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2850713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261080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7" name="Text 4"/>
          <p:cNvSpPr/>
          <p:nvPr/>
        </p:nvSpPr>
        <p:spPr>
          <a:xfrm>
            <a:off x="878860" y="265330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183011" y="2688669"/>
            <a:ext cx="38882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Immediate Action (0-2 years)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83011" y="3179088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Establish 200-bed multi-specialty hospital in Mehrauli Tehsil serving 201,339 residents.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183011" y="4040981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Establish 150-bed district hospital in Kanjhawala Tehsil serving 154,931 residents.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1273612" y="5460325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</p:sp>
      <p:sp>
        <p:nvSpPr>
          <p:cNvPr id="12" name="Shape 9"/>
          <p:cNvSpPr/>
          <p:nvPr/>
        </p:nvSpPr>
        <p:spPr>
          <a:xfrm>
            <a:off x="793790" y="522041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3" name="Text 10"/>
          <p:cNvSpPr/>
          <p:nvPr/>
        </p:nvSpPr>
        <p:spPr>
          <a:xfrm>
            <a:off x="878860" y="526292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2183011" y="5298281"/>
            <a:ext cx="47274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Medium-Term Planning (2-5 years)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183011" y="5788700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Upgrade existing primary health center or establish 50-bed community hospital in Najafgarh Subdivision.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2183011" y="6650593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Monitor population growth in Alipur; consider mobile health unit deployment.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4705" y="390406"/>
            <a:ext cx="3534132" cy="441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Expected Impact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3648432" y="2121932"/>
            <a:ext cx="173878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99%</a:t>
            </a:r>
            <a:endParaRPr lang="en-US" sz="2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57694" y="1238369"/>
            <a:ext cx="2120503" cy="212050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34502" y="3535442"/>
            <a:ext cx="1767007" cy="220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Coverage Increase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494705" y="3897630"/>
            <a:ext cx="8046601" cy="226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Implementation of priority recommendations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3648432" y="5325189"/>
            <a:ext cx="173878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356K</a:t>
            </a:r>
            <a:endParaRPr lang="en-US" sz="2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694" y="4441627"/>
            <a:ext cx="2120503" cy="212050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634502" y="6738699"/>
            <a:ext cx="1767007" cy="220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Beneficiaries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494705" y="7100888"/>
            <a:ext cx="8046601" cy="226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Currently underserved residents served</a:t>
            </a:r>
            <a:endParaRPr lang="en-US" sz="1100" dirty="0"/>
          </a:p>
        </p:txBody>
      </p:sp>
      <p:sp>
        <p:nvSpPr>
          <p:cNvPr id="11" name="Text 7"/>
          <p:cNvSpPr/>
          <p:nvPr/>
        </p:nvSpPr>
        <p:spPr>
          <a:xfrm>
            <a:off x="494705" y="7485936"/>
            <a:ext cx="8046601" cy="226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Estimated Investment: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₹300-500 crores for two priority facilities</a:t>
            </a:r>
            <a:endParaRPr lang="en-US" sz="110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731" y="1203127"/>
            <a:ext cx="5249466" cy="524946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2025-11-06T22:59:24Z</dcterms:created>
  <dcterms:modified xsi:type="dcterms:W3CDTF">2025-11-06T22:59:24Z</dcterms:modified>
</cp:coreProperties>
</file>